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64" r:id="rId2"/>
  </p:sldMasterIdLst>
  <p:notesMasterIdLst>
    <p:notesMasterId r:id="rId9"/>
  </p:notesMasterIdLst>
  <p:sldIdLst>
    <p:sldId id="256" r:id="rId3"/>
    <p:sldId id="284" r:id="rId4"/>
    <p:sldId id="285" r:id="rId5"/>
    <p:sldId id="286" r:id="rId6"/>
    <p:sldId id="282" r:id="rId7"/>
    <p:sldId id="269" r:id="rId8"/>
  </p:sldIdLst>
  <p:sldSz cx="9144000" cy="5143500" type="screen16x9"/>
  <p:notesSz cx="6858000" cy="9144000"/>
  <p:defaultTextStyle>
    <a:defPPr>
      <a:defRPr lang="ru-RU"/>
    </a:defPPr>
    <a:lvl1pPr marL="0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408148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816296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224443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1632591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2040739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2448887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2857035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3265183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="" xmlns:p14="http://schemas.microsoft.com/office/powerpoint/2010/main">
        <p14:section name="Раздел по умолчанию" id="{1596FF55-39B4-4522-85AF-95FC172D4D60}">
          <p14:sldIdLst>
            <p14:sldId id="256"/>
            <p14:sldId id="279"/>
            <p14:sldId id="281"/>
            <p14:sldId id="269"/>
          </p14:sldIdLst>
        </p14:section>
      </p14:sectionLst>
    </p:ex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orient="horz" pos="2968">
          <p15:clr>
            <a:srgbClr val="A4A3A4"/>
          </p15:clr>
        </p15:guide>
        <p15:guide id="3" orient="horz" pos="352">
          <p15:clr>
            <a:srgbClr val="A4A3A4"/>
          </p15:clr>
        </p15:guide>
        <p15:guide id="4" orient="horz" pos="948">
          <p15:clr>
            <a:srgbClr val="A4A3A4"/>
          </p15:clr>
        </p15:guide>
        <p15:guide id="5" pos="2880">
          <p15:clr>
            <a:srgbClr val="A4A3A4"/>
          </p15:clr>
        </p15:guide>
        <p15:guide id="6" pos="385">
          <p15:clr>
            <a:srgbClr val="A4A3A4"/>
          </p15:clr>
        </p15:guide>
        <p15:guide id="7" pos="1565">
          <p15:clr>
            <a:srgbClr val="A4A3A4"/>
          </p15:clr>
        </p15:guide>
        <p15:guide id="8" pos="5193">
          <p15:clr>
            <a:srgbClr val="A4A3A4"/>
          </p15:clr>
        </p15:guide>
        <p15:guide id="9" pos="406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  <a:srgbClr val="FF6600"/>
    <a:srgbClr val="FF0066"/>
    <a:srgbClr val="FF00FF"/>
    <a:srgbClr val="CC0099"/>
    <a:srgbClr val="9900CC"/>
    <a:srgbClr val="3366FF"/>
    <a:srgbClr val="800080"/>
    <a:srgbClr val="FFFF66"/>
    <a:srgbClr val="CC66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0360" autoAdjust="0"/>
  </p:normalViewPr>
  <p:slideViewPr>
    <p:cSldViewPr showGuides="1">
      <p:cViewPr varScale="1">
        <p:scale>
          <a:sx n="140" d="100"/>
          <a:sy n="140" d="100"/>
        </p:scale>
        <p:origin x="-804" y="-96"/>
      </p:cViewPr>
      <p:guideLst>
        <p:guide orient="horz" pos="1620"/>
        <p:guide orient="horz" pos="2968"/>
        <p:guide orient="horz" pos="352"/>
        <p:guide orient="horz" pos="948"/>
        <p:guide pos="2880"/>
        <p:guide pos="385"/>
        <p:guide pos="1565"/>
        <p:guide pos="5193"/>
        <p:guide pos="406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B2CB9A-35A0-44DF-9563-3B4294FF58F5}" type="datetimeFigureOut">
              <a:rPr lang="ru-RU" smtClean="0"/>
              <a:pPr/>
              <a:t>14.09.2020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CAF5B9-CC1E-4A3E-B04F-728BB30B0B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617247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08148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816296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224443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632591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040739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448887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857035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265183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121621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82C83A-9D3B-497B-A1B9-C50737D7CC53}" type="slidenum">
              <a:rPr lang="ru-RU" smtClean="0">
                <a:solidFill>
                  <a:prstClr val="black"/>
                </a:solidFill>
              </a:rPr>
              <a:pPr/>
              <a:t>4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144143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169"/>
            <a:ext cx="9144000" cy="514289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794989"/>
            <a:ext cx="7772400" cy="1102519"/>
          </a:xfrm>
        </p:spPr>
        <p:txBody>
          <a:bodyPr>
            <a:normAutofit/>
          </a:bodyPr>
          <a:lstStyle>
            <a:lvl1pPr>
              <a:defRPr sz="45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92159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2500" b="0">
                <a:solidFill>
                  <a:schemeClr val="bg1"/>
                </a:solidFill>
                <a:latin typeface="+mj-lt"/>
              </a:defRPr>
            </a:lvl1pPr>
            <a:lvl2pPr marL="4081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2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44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25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07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88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7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5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996" y="778396"/>
            <a:ext cx="7562805" cy="85725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5" y="204790"/>
            <a:ext cx="3008313" cy="871537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5" y="1076327"/>
            <a:ext cx="3008313" cy="3518297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900"/>
            </a:lvl1pPr>
            <a:lvl2pPr marL="408148" indent="0">
              <a:buNone/>
              <a:defRPr sz="2500"/>
            </a:lvl2pPr>
            <a:lvl3pPr marL="816296" indent="0">
              <a:buNone/>
              <a:defRPr sz="2100"/>
            </a:lvl3pPr>
            <a:lvl4pPr marL="1224443" indent="0">
              <a:buNone/>
              <a:defRPr sz="1800"/>
            </a:lvl4pPr>
            <a:lvl5pPr marL="1632591" indent="0">
              <a:buNone/>
              <a:defRPr sz="1800"/>
            </a:lvl5pPr>
            <a:lvl6pPr marL="2040739" indent="0">
              <a:buNone/>
              <a:defRPr sz="1800"/>
            </a:lvl6pPr>
            <a:lvl7pPr marL="2448887" indent="0">
              <a:buNone/>
              <a:defRPr sz="1800"/>
            </a:lvl7pPr>
            <a:lvl8pPr marL="2857035" indent="0">
              <a:buNone/>
              <a:defRPr sz="1800"/>
            </a:lvl8pPr>
            <a:lvl9pPr marL="3265183" indent="0">
              <a:buNone/>
              <a:defRPr sz="18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4" y="227409"/>
            <a:ext cx="2405063" cy="4838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09"/>
            <a:ext cx="7065962" cy="4838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8" y="1080"/>
            <a:ext cx="9142642" cy="5142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522843"/>
            <a:ext cx="7772400" cy="1102519"/>
          </a:xfrm>
        </p:spPr>
        <p:txBody>
          <a:bodyPr>
            <a:normAutofit/>
          </a:bodyPr>
          <a:lstStyle>
            <a:lvl1pPr>
              <a:defRPr sz="45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1" y="364937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2500" b="0">
                <a:solidFill>
                  <a:schemeClr val="bg1"/>
                </a:solidFill>
                <a:latin typeface="+mj-lt"/>
              </a:defRPr>
            </a:lvl1pPr>
            <a:lvl2pPr marL="4054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07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16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215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269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323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377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43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22551792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8" y="1080"/>
            <a:ext cx="9142642" cy="5142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5926767" y="3844397"/>
            <a:ext cx="923088" cy="282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1077" tIns="35538" rIns="71077" bIns="35538"/>
          <a:lstStyle>
            <a:lvl1pPr defTabSz="809625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defTabSz="809625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defTabSz="809625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defTabSz="809625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defTabSz="809625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270125" indent="1588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727325" indent="1588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184525" indent="1588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641725" indent="1588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z="1400" smtClean="0">
              <a:solidFill>
                <a:srgbClr val="0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79" y="1205154"/>
            <a:ext cx="7320689" cy="3621940"/>
          </a:xfrm>
        </p:spPr>
        <p:txBody>
          <a:bodyPr/>
          <a:lstStyle>
            <a:lvl1pPr marL="282577" indent="0">
              <a:buFontTx/>
              <a:buNone/>
              <a:defRPr b="1">
                <a:latin typeface="+mj-lt"/>
              </a:defRPr>
            </a:lvl1pPr>
            <a:lvl2pPr marL="280129" indent="2485">
              <a:defRPr>
                <a:latin typeface="+mj-lt"/>
              </a:defRPr>
            </a:lvl2pPr>
            <a:lvl3pPr marL="488662" indent="-202376">
              <a:tabLst/>
              <a:defRPr>
                <a:latin typeface="+mj-lt"/>
              </a:defRPr>
            </a:lvl3pPr>
            <a:lvl4pPr marL="0" indent="280129">
              <a:lnSpc>
                <a:spcPts val="1409"/>
              </a:lnSpc>
              <a:spcBef>
                <a:spcPts val="313"/>
              </a:spcBef>
              <a:defRPr>
                <a:latin typeface="+mj-lt"/>
              </a:defRPr>
            </a:lvl4pPr>
            <a:lvl5pPr>
              <a:lnSpc>
                <a:spcPts val="1409"/>
              </a:lnSpc>
              <a:spcBef>
                <a:spcPts val="313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6" y="375802"/>
            <a:ext cx="7337192" cy="829352"/>
          </a:xfrm>
        </p:spPr>
        <p:txBody>
          <a:bodyPr/>
          <a:lstStyle>
            <a:lvl1pPr marL="0" marR="0" indent="0" defTabSz="8107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>
            <a:lvl1pPr defTabSz="905111" eaLnBrk="0" hangingPunct="0">
              <a:lnSpc>
                <a:spcPts val="1877"/>
              </a:lnSpc>
              <a:defRPr>
                <a:solidFill>
                  <a:prstClr val="white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1EEC06F3-0A21-484D-A028-1F5819003E9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65885269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" y="0"/>
            <a:ext cx="9142643" cy="5142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79" y="1205154"/>
            <a:ext cx="7320689" cy="3621940"/>
          </a:xfrm>
        </p:spPr>
        <p:txBody>
          <a:bodyPr/>
          <a:lstStyle>
            <a:lvl1pPr marL="282577" indent="0">
              <a:buFontTx/>
              <a:buNone/>
              <a:defRPr b="1">
                <a:latin typeface="+mj-lt"/>
              </a:defRPr>
            </a:lvl1pPr>
            <a:lvl2pPr marL="282577" indent="0">
              <a:defRPr>
                <a:latin typeface="+mj-lt"/>
              </a:defRPr>
            </a:lvl2pPr>
            <a:lvl3pPr marL="488662" indent="-202376">
              <a:defRPr>
                <a:latin typeface="+mj-lt"/>
              </a:defRPr>
            </a:lvl3pPr>
            <a:lvl4pPr marL="0" indent="280129">
              <a:defRPr>
                <a:latin typeface="+mj-lt"/>
              </a:defRPr>
            </a:lvl4pPr>
            <a:lvl5pPr marL="1115541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1931" y="375802"/>
            <a:ext cx="7337901" cy="829352"/>
          </a:xfrm>
        </p:spPr>
        <p:txBody>
          <a:bodyPr/>
          <a:lstStyle>
            <a:lvl1pPr marL="0" marR="0" indent="0" defTabSz="8107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>
            <a:lvl1pPr defTabSz="905111" eaLnBrk="0" hangingPunct="0">
              <a:lnSpc>
                <a:spcPts val="1877"/>
              </a:lnSpc>
              <a:defRPr>
                <a:solidFill>
                  <a:prstClr val="white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49D36B17-3D30-410B-B3F7-D55DA696132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85734663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" y="0"/>
            <a:ext cx="9142643" cy="5142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79" y="759381"/>
            <a:ext cx="7320689" cy="1518472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79" y="2572295"/>
            <a:ext cx="7320689" cy="2254803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541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07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1618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2158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02699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432386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837786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24318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>
            <a:lvl1pPr defTabSz="905111" eaLnBrk="0" hangingPunct="0">
              <a:lnSpc>
                <a:spcPts val="1877"/>
              </a:lnSpc>
              <a:defRPr>
                <a:solidFill>
                  <a:prstClr val="white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36BEAA97-9B0C-4AD5-AB1A-5666DB36BFF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50299222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562"/>
            <a:ext cx="9144000" cy="5142895"/>
          </a:xfrm>
          <a:prstGeom prst="rect">
            <a:avLst/>
          </a:prstGeom>
          <a:noFill/>
        </p:spPr>
      </p:pic>
      <p:sp>
        <p:nvSpPr>
          <p:cNvPr id="8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2478470" y="935856"/>
            <a:ext cx="6102883" cy="3580110"/>
          </a:xfrm>
        </p:spPr>
        <p:txBody>
          <a:bodyPr anchor="t">
            <a:normAutofit/>
          </a:bodyPr>
          <a:lstStyle>
            <a:lvl1pPr algn="l">
              <a:lnSpc>
                <a:spcPts val="5400"/>
              </a:lnSpc>
              <a:defRPr sz="4700" b="1">
                <a:solidFill>
                  <a:srgbClr val="8D8C90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8" y="1080"/>
            <a:ext cx="9142642" cy="5142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6" y="375803"/>
            <a:ext cx="7337192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6" y="1205154"/>
            <a:ext cx="3620764" cy="3521848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5006" y="1205154"/>
            <a:ext cx="3644897" cy="3521848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>
            <a:lvl1pPr defTabSz="905111" eaLnBrk="0" hangingPunct="0">
              <a:lnSpc>
                <a:spcPts val="1877"/>
              </a:lnSpc>
              <a:defRPr>
                <a:solidFill>
                  <a:prstClr val="white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E6AFE3A9-0766-47DF-A5C9-E1B7C666986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9861174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375800"/>
            <a:ext cx="7864166" cy="829353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704" y="1205154"/>
            <a:ext cx="3674753" cy="426002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5411" indent="0">
              <a:buNone/>
              <a:defRPr sz="1800" b="1"/>
            </a:lvl2pPr>
            <a:lvl3pPr marL="810796" indent="0">
              <a:buNone/>
              <a:defRPr sz="1600" b="1"/>
            </a:lvl3pPr>
            <a:lvl4pPr marL="1216183" indent="0">
              <a:buNone/>
              <a:defRPr sz="1400" b="1"/>
            </a:lvl4pPr>
            <a:lvl5pPr marL="1621583" indent="0">
              <a:buNone/>
              <a:defRPr sz="1400" b="1"/>
            </a:lvl5pPr>
            <a:lvl6pPr marL="2026990" indent="0">
              <a:buNone/>
              <a:defRPr sz="1400" b="1"/>
            </a:lvl6pPr>
            <a:lvl7pPr marL="2432386" indent="0">
              <a:buNone/>
              <a:defRPr sz="1400" b="1"/>
            </a:lvl7pPr>
            <a:lvl8pPr marL="2837786" indent="0">
              <a:buNone/>
              <a:defRPr sz="1400" b="1"/>
            </a:lvl8pPr>
            <a:lvl9pPr marL="3243183" indent="0">
              <a:buNone/>
              <a:defRPr sz="14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704" y="1631157"/>
            <a:ext cx="3674753" cy="319593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49" y="1205154"/>
            <a:ext cx="3587825" cy="426002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5411" indent="0">
              <a:buNone/>
              <a:defRPr sz="1800" b="1"/>
            </a:lvl2pPr>
            <a:lvl3pPr marL="810796" indent="0">
              <a:buNone/>
              <a:defRPr sz="1600" b="1"/>
            </a:lvl3pPr>
            <a:lvl4pPr marL="1216183" indent="0">
              <a:buNone/>
              <a:defRPr sz="1400" b="1"/>
            </a:lvl4pPr>
            <a:lvl5pPr marL="1621583" indent="0">
              <a:buNone/>
              <a:defRPr sz="1400" b="1"/>
            </a:lvl5pPr>
            <a:lvl6pPr marL="2026990" indent="0">
              <a:buNone/>
              <a:defRPr sz="1400" b="1"/>
            </a:lvl6pPr>
            <a:lvl7pPr marL="2432386" indent="0">
              <a:buNone/>
              <a:defRPr sz="1400" b="1"/>
            </a:lvl7pPr>
            <a:lvl8pPr marL="2837786" indent="0">
              <a:buNone/>
              <a:defRPr sz="1400" b="1"/>
            </a:lvl8pPr>
            <a:lvl9pPr marL="3243183" indent="0">
              <a:buNone/>
              <a:defRPr sz="14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49" y="1641073"/>
            <a:ext cx="3587825" cy="318602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7" name="Дата 10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905111" eaLnBrk="0" hangingPunct="0"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 defTabSz="905111" eaLnBrk="0" hangingPunct="0">
              <a:lnSpc>
                <a:spcPts val="1877"/>
              </a:lnSpc>
              <a:defRPr>
                <a:solidFill>
                  <a:prstClr val="white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233C4F7D-3303-4C32-8507-4297C5AD72F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9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 defTabSz="905111" eaLnBrk="0" hangingPunct="0"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8591109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8" y="1080"/>
            <a:ext cx="9142642" cy="5142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375803"/>
            <a:ext cx="7864166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905111" eaLnBrk="0" hangingPunct="0"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 defTabSz="905111" eaLnBrk="0" hangingPunct="0">
              <a:lnSpc>
                <a:spcPts val="1877"/>
              </a:lnSpc>
              <a:defRPr>
                <a:solidFill>
                  <a:prstClr val="white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67F51BB3-667E-4A59-897C-0A3A92A5B48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 defTabSz="905111" eaLnBrk="0" hangingPunct="0"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2887984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905111" eaLnBrk="0" hangingPunct="0"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905111" eaLnBrk="0" hangingPunct="0"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191048" y="4403779"/>
            <a:ext cx="567428" cy="490268"/>
          </a:xfrm>
        </p:spPr>
        <p:txBody>
          <a:bodyPr rtlCol="0"/>
          <a:lstStyle>
            <a:lvl1pPr algn="ctr" defTabSz="905111" eaLnBrk="0" hangingPunct="0">
              <a:lnSpc>
                <a:spcPts val="1877"/>
              </a:lnSpc>
              <a:defRPr sz="2100" i="0">
                <a:solidFill>
                  <a:prstClr val="white"/>
                </a:solidFill>
                <a:latin typeface="+mj-lt"/>
              </a:defRPr>
            </a:lvl1pPr>
          </a:lstStyle>
          <a:p>
            <a:pPr>
              <a:defRPr/>
            </a:pPr>
            <a:fld id="{A03F9221-430E-4A1D-BD19-D078A92EB3F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70790581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42" y="204856"/>
            <a:ext cx="3008313" cy="871537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42" y="1076328"/>
            <a:ext cx="3008313" cy="3518297"/>
          </a:xfrm>
        </p:spPr>
        <p:txBody>
          <a:bodyPr/>
          <a:lstStyle>
            <a:lvl1pPr marL="0" indent="0">
              <a:buNone/>
              <a:defRPr sz="1300"/>
            </a:lvl1pPr>
            <a:lvl2pPr marL="405411" indent="0">
              <a:buNone/>
              <a:defRPr sz="1100"/>
            </a:lvl2pPr>
            <a:lvl3pPr marL="810796" indent="0">
              <a:buNone/>
              <a:defRPr sz="900"/>
            </a:lvl3pPr>
            <a:lvl4pPr marL="1216183" indent="0">
              <a:buNone/>
              <a:defRPr sz="800"/>
            </a:lvl4pPr>
            <a:lvl5pPr marL="1621583" indent="0">
              <a:buNone/>
              <a:defRPr sz="800"/>
            </a:lvl5pPr>
            <a:lvl6pPr marL="2026990" indent="0">
              <a:buNone/>
              <a:defRPr sz="800"/>
            </a:lvl6pPr>
            <a:lvl7pPr marL="2432386" indent="0">
              <a:buNone/>
              <a:defRPr sz="800"/>
            </a:lvl7pPr>
            <a:lvl8pPr marL="2837786" indent="0">
              <a:buNone/>
              <a:defRPr sz="800"/>
            </a:lvl8pPr>
            <a:lvl9pPr marL="3243183" indent="0">
              <a:buNone/>
              <a:defRPr sz="8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905111" eaLnBrk="0" hangingPunct="0"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905111" eaLnBrk="0" hangingPunct="0"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905111" eaLnBrk="0" hangingPunct="0">
              <a:lnSpc>
                <a:spcPts val="1877"/>
              </a:lnSpc>
              <a:defRPr>
                <a:solidFill>
                  <a:prstClr val="white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753935DB-30DB-4FB8-AAED-0A6814E47E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4127871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2900"/>
            </a:lvl1pPr>
            <a:lvl2pPr marL="405411" indent="0">
              <a:buNone/>
              <a:defRPr sz="2500"/>
            </a:lvl2pPr>
            <a:lvl3pPr marL="810796" indent="0">
              <a:buNone/>
              <a:defRPr sz="2100"/>
            </a:lvl3pPr>
            <a:lvl4pPr marL="1216183" indent="0">
              <a:buNone/>
              <a:defRPr sz="1800"/>
            </a:lvl4pPr>
            <a:lvl5pPr marL="1621583" indent="0">
              <a:buNone/>
              <a:defRPr sz="1800"/>
            </a:lvl5pPr>
            <a:lvl6pPr marL="2026990" indent="0">
              <a:buNone/>
              <a:defRPr sz="1800"/>
            </a:lvl6pPr>
            <a:lvl7pPr marL="2432386" indent="0">
              <a:buNone/>
              <a:defRPr sz="1800"/>
            </a:lvl7pPr>
            <a:lvl8pPr marL="2837786" indent="0">
              <a:buNone/>
              <a:defRPr sz="1800"/>
            </a:lvl8pPr>
            <a:lvl9pPr marL="3243183" indent="0">
              <a:buNone/>
              <a:defRPr sz="18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16"/>
            <a:ext cx="5486400" cy="603647"/>
          </a:xfrm>
        </p:spPr>
        <p:txBody>
          <a:bodyPr/>
          <a:lstStyle>
            <a:lvl1pPr marL="0" indent="0">
              <a:buNone/>
              <a:defRPr sz="1300"/>
            </a:lvl1pPr>
            <a:lvl2pPr marL="405411" indent="0">
              <a:buNone/>
              <a:defRPr sz="1100"/>
            </a:lvl2pPr>
            <a:lvl3pPr marL="810796" indent="0">
              <a:buNone/>
              <a:defRPr sz="900"/>
            </a:lvl3pPr>
            <a:lvl4pPr marL="1216183" indent="0">
              <a:buNone/>
              <a:defRPr sz="800"/>
            </a:lvl4pPr>
            <a:lvl5pPr marL="1621583" indent="0">
              <a:buNone/>
              <a:defRPr sz="800"/>
            </a:lvl5pPr>
            <a:lvl6pPr marL="2026990" indent="0">
              <a:buNone/>
              <a:defRPr sz="800"/>
            </a:lvl6pPr>
            <a:lvl7pPr marL="2432386" indent="0">
              <a:buNone/>
              <a:defRPr sz="800"/>
            </a:lvl7pPr>
            <a:lvl8pPr marL="2837786" indent="0">
              <a:buNone/>
              <a:defRPr sz="800"/>
            </a:lvl8pPr>
            <a:lvl9pPr marL="3243183" indent="0">
              <a:buNone/>
              <a:defRPr sz="8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905111" eaLnBrk="0" hangingPunct="0"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905111" eaLnBrk="0" hangingPunct="0"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905111" eaLnBrk="0" hangingPunct="0">
              <a:lnSpc>
                <a:spcPts val="1877"/>
              </a:lnSpc>
              <a:defRPr>
                <a:solidFill>
                  <a:prstClr val="white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FA7D6CC6-9A65-468B-9D20-456E0FB949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6056361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905111" eaLnBrk="0" hangingPunct="0"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905111" eaLnBrk="0" hangingPunct="0"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905111" eaLnBrk="0" hangingPunct="0">
              <a:lnSpc>
                <a:spcPts val="1877"/>
              </a:lnSpc>
              <a:defRPr>
                <a:solidFill>
                  <a:prstClr val="white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FA307672-D35C-4EE2-BC56-F5A71EAE35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6213261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83" y="227409"/>
            <a:ext cx="2405063" cy="48387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09"/>
            <a:ext cx="7065962" cy="48387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905111" eaLnBrk="0" hangingPunct="0"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905111" eaLnBrk="0" hangingPunct="0"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905111" eaLnBrk="0" hangingPunct="0">
              <a:lnSpc>
                <a:spcPts val="1877"/>
              </a:lnSpc>
              <a:defRPr>
                <a:solidFill>
                  <a:prstClr val="white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566CCFA2-5FBF-4CA2-9D88-2C898E94E2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4875863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90006448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3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561" tIns="35780" rIns="71561" bIns="35780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189" y="558802"/>
            <a:ext cx="7548638" cy="946151"/>
          </a:xfrm>
        </p:spPr>
        <p:txBody>
          <a:bodyPr/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3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561" tIns="35780" rIns="71561" bIns="35780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192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" y="1169"/>
            <a:ext cx="9143998" cy="514289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2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192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169"/>
            <a:ext cx="9144000" cy="514289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2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192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562"/>
            <a:ext cx="9144000" cy="514289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7046" y="1478188"/>
            <a:ext cx="5736842" cy="1021556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07046" y="353047"/>
            <a:ext cx="5736842" cy="1125140"/>
          </a:xfrm>
        </p:spPr>
        <p:txBody>
          <a:bodyPr anchor="b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814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62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2444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3259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04073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448887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85703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26518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9" y="558801"/>
            <a:ext cx="8075612" cy="946151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11188" y="1504951"/>
            <a:ext cx="3647576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1504951"/>
            <a:ext cx="3671888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7"/>
            <a:ext cx="4040188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0" y="1151337"/>
            <a:ext cx="4041775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8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3.png"/>
          <p:cNvPicPr>
            <a:picLocks noChangeAspect="1" noChangeArrowheads="1"/>
          </p:cNvPicPr>
          <p:nvPr/>
        </p:nvPicPr>
        <p:blipFill>
          <a:blip r:embed="rId17" cstate="print"/>
          <a:stretch>
            <a:fillRect/>
          </a:stretch>
        </p:blipFill>
        <p:spPr bwMode="auto">
          <a:xfrm>
            <a:off x="1" y="1169"/>
            <a:ext cx="9143998" cy="514289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558800"/>
            <a:ext cx="7632700" cy="925984"/>
          </a:xfrm>
          <a:prstGeom prst="rect">
            <a:avLst/>
          </a:prstGeom>
        </p:spPr>
        <p:txBody>
          <a:bodyPr vert="horz" lIns="81630" tIns="40815" rIns="81630" bIns="40815" rtlCol="0" anchor="ctr">
            <a:no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1193" y="1491630"/>
            <a:ext cx="7632699" cy="3220070"/>
          </a:xfrm>
          <a:prstGeom prst="rect">
            <a:avLst/>
          </a:prstGeom>
        </p:spPr>
        <p:txBody>
          <a:bodyPr vert="horz" lIns="81630" tIns="40815" rIns="81630" bIns="40815" rtlCol="0">
            <a:no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4767264"/>
            <a:ext cx="2133600" cy="273844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4767264"/>
            <a:ext cx="2895600" cy="273844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03435" y="4398169"/>
            <a:ext cx="503585" cy="513582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>
              <a:lnSpc>
                <a:spcPts val="1878"/>
              </a:lnSpc>
              <a:defRPr sz="2100">
                <a:solidFill>
                  <a:schemeClr val="bg1"/>
                </a:solidFill>
                <a:latin typeface="+mn-lt"/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62" r:id="rId4"/>
    <p:sldLayoutId id="2147483661" r:id="rId5"/>
    <p:sldLayoutId id="2147483663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</p:sldLayoutIdLst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hf hdr="0" ftr="0" dt="0"/>
  <p:txStyles>
    <p:titleStyle>
      <a:lvl1pPr algn="l" defTabSz="816296" rtl="0" eaLnBrk="1" latinLnBrk="0" hangingPunct="1">
        <a:spcBef>
          <a:spcPct val="0"/>
        </a:spcBef>
        <a:buNone/>
        <a:defRPr sz="38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284505" indent="0" algn="l" defTabSz="816296" rtl="0" eaLnBrk="1" latinLnBrk="0" hangingPunct="1">
        <a:spcBef>
          <a:spcPct val="20000"/>
        </a:spcBef>
        <a:buFont typeface="+mj-lt"/>
        <a:buNone/>
        <a:defRPr sz="24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284505" indent="0" algn="l" defTabSz="816296" rtl="0" eaLnBrk="1" latinLnBrk="0" hangingPunct="1">
        <a:spcBef>
          <a:spcPct val="20000"/>
        </a:spcBef>
        <a:buFont typeface="Arial" pitchFamily="34" charset="0"/>
        <a:buNone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557828" indent="-203750" algn="l" defTabSz="816296" rtl="0" eaLnBrk="1" latinLnBrk="0" hangingPunct="1">
        <a:spcBef>
          <a:spcPct val="20000"/>
        </a:spcBef>
        <a:buFont typeface="Arial" pitchFamily="34" charset="0"/>
        <a:buChar char="•"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282020" algn="just" defTabSz="816296" rtl="0" eaLnBrk="1" latinLnBrk="0" hangingPunct="1">
        <a:lnSpc>
          <a:spcPts val="1900"/>
        </a:lnSpc>
        <a:spcBef>
          <a:spcPts val="400"/>
        </a:spcBef>
        <a:buFont typeface="Arial" pitchFamily="34" charset="0"/>
        <a:buNone/>
        <a:tabLst/>
        <a:defRPr sz="16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123109" indent="0" algn="l" defTabSz="816296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defRPr sz="14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244813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52961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61109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69256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148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6296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444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2591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0739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8887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035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518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 bwMode="auto">
          <a:xfrm>
            <a:off x="815851" y="368243"/>
            <a:ext cx="7343979" cy="83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090" tIns="40536" rIns="81090" bIns="40536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3075" name="Текст 2"/>
          <p:cNvSpPr>
            <a:spLocks noGrp="1"/>
          </p:cNvSpPr>
          <p:nvPr>
            <p:ph type="body" idx="1"/>
          </p:nvPr>
        </p:nvSpPr>
        <p:spPr bwMode="auto">
          <a:xfrm>
            <a:off x="815851" y="1199756"/>
            <a:ext cx="7343979" cy="3627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090" tIns="40536" rIns="81090" bIns="4053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472" y="4767702"/>
            <a:ext cx="2133962" cy="274291"/>
          </a:xfrm>
          <a:prstGeom prst="rect">
            <a:avLst/>
          </a:prstGeom>
        </p:spPr>
        <p:txBody>
          <a:bodyPr vert="horz" wrap="square" lIns="81090" tIns="40536" rIns="81090" bIns="40536" numCol="1" anchor="ctr" anchorCtr="0" compatLnSpc="1">
            <a:prstTxWarp prst="textNoShape">
              <a:avLst/>
            </a:prstTxWarp>
          </a:bodyPr>
          <a:lstStyle>
            <a:lvl1pPr defTabSz="904739">
              <a:defRPr sz="11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cs typeface="Arial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3571" y="4767702"/>
            <a:ext cx="2896867" cy="274291"/>
          </a:xfrm>
          <a:prstGeom prst="rect">
            <a:avLst/>
          </a:prstGeom>
        </p:spPr>
        <p:txBody>
          <a:bodyPr vert="horz" wrap="square" lIns="81090" tIns="40536" rIns="81090" bIns="40536" numCol="1" anchor="ctr" anchorCtr="0" compatLnSpc="1">
            <a:prstTxWarp prst="textNoShape">
              <a:avLst/>
            </a:prstTxWarp>
          </a:bodyPr>
          <a:lstStyle>
            <a:lvl1pPr algn="ctr" defTabSz="904739">
              <a:defRPr sz="11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cs typeface="Arial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5439" y="4531206"/>
            <a:ext cx="619012" cy="474071"/>
          </a:xfrm>
          <a:prstGeom prst="rect">
            <a:avLst/>
          </a:prstGeom>
        </p:spPr>
        <p:txBody>
          <a:bodyPr vert="horz" wrap="square" lIns="81090" tIns="40536" rIns="81090" bIns="40536" numCol="1" anchor="ctr" anchorCtr="0" compatLnSpc="1">
            <a:prstTxWarp prst="textNoShape">
              <a:avLst/>
            </a:prstTxWarp>
            <a:normAutofit/>
          </a:bodyPr>
          <a:lstStyle>
            <a:lvl1pPr algn="ctr" defTabSz="904739">
              <a:lnSpc>
                <a:spcPts val="1875"/>
              </a:lnSpc>
              <a:defRPr sz="2100">
                <a:solidFill>
                  <a:srgbClr val="FFFFFF"/>
                </a:solidFill>
                <a:latin typeface="Calibri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A9728DC-14C3-4DE2-9444-FC9C5F2E2185}" type="slidenum">
              <a:rPr lang="ru-RU" altLang="ru-RU"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713881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6" r:id="rId12"/>
    <p:sldLayoutId id="2147483677" r:id="rId13"/>
  </p:sldLayoutIdLst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hf hdr="0" ftr="0" dt="0"/>
  <p:txStyles>
    <p:titleStyle>
      <a:lvl1pPr algn="l" defTabSz="808788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808788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2pPr>
      <a:lvl3pPr algn="l" defTabSz="808788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3pPr>
      <a:lvl4pPr algn="l" defTabSz="808788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4pPr>
      <a:lvl5pPr algn="l" defTabSz="808788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5pPr>
      <a:lvl6pPr marL="457132" algn="l" defTabSz="809503" rtl="0" fontAlgn="base">
        <a:lnSpc>
          <a:spcPts val="4074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6pPr>
      <a:lvl7pPr marL="914262" algn="l" defTabSz="809503" rtl="0" fontAlgn="base">
        <a:lnSpc>
          <a:spcPts val="4074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7pPr>
      <a:lvl8pPr marL="1371394" algn="l" defTabSz="809503" rtl="0" fontAlgn="base">
        <a:lnSpc>
          <a:spcPts val="4074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8pPr>
      <a:lvl9pPr marL="1828525" algn="l" defTabSz="809503" rtl="0" fontAlgn="base">
        <a:lnSpc>
          <a:spcPts val="4074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9pPr>
    </p:titleStyle>
    <p:bodyStyle>
      <a:lvl1pPr marL="282020" indent="-282020" algn="l" defTabSz="808788" rtl="0" eaLnBrk="0" fontAlgn="base" hangingPunct="0">
        <a:spcBef>
          <a:spcPct val="20000"/>
        </a:spcBef>
        <a:spcAft>
          <a:spcPct val="0"/>
        </a:spcAft>
        <a:buFont typeface="+mj-lt"/>
        <a:defRPr sz="2800" kern="1200">
          <a:solidFill>
            <a:srgbClr val="005AA9"/>
          </a:solidFill>
          <a:latin typeface="+mj-lt"/>
          <a:ea typeface="+mn-ea"/>
          <a:cs typeface="+mn-cs"/>
        </a:defRPr>
      </a:lvl1pPr>
      <a:lvl2pPr marL="282020" indent="75785" algn="l" defTabSz="808788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1900" kern="1200">
          <a:solidFill>
            <a:srgbClr val="504F53"/>
          </a:solidFill>
          <a:latin typeface="+mj-lt"/>
          <a:ea typeface="+mn-ea"/>
          <a:cs typeface="+mn-cs"/>
        </a:defRPr>
      </a:lvl2pPr>
      <a:lvl3pPr marL="552858" indent="-201265" algn="l" defTabSz="808788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1900" kern="1200">
          <a:solidFill>
            <a:srgbClr val="504F53"/>
          </a:solidFill>
          <a:latin typeface="+mj-lt"/>
          <a:ea typeface="+mn-ea"/>
          <a:cs typeface="+mn-cs"/>
        </a:defRPr>
      </a:lvl3pPr>
      <a:lvl4pPr marL="1252317" indent="-974024" algn="just" defTabSz="808788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300" kern="1200">
          <a:solidFill>
            <a:srgbClr val="504F53"/>
          </a:solidFill>
          <a:latin typeface="+mj-lt"/>
          <a:ea typeface="+mn-ea"/>
          <a:cs typeface="+mn-cs"/>
        </a:defRPr>
      </a:lvl4pPr>
      <a:lvl5pPr marL="1113170" indent="318049" algn="l" defTabSz="808788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 kern="1200">
          <a:solidFill>
            <a:srgbClr val="8D8C90"/>
          </a:solidFill>
          <a:latin typeface="+mj-lt"/>
          <a:ea typeface="+mn-ea"/>
          <a:cs typeface="+mn-cs"/>
        </a:defRPr>
      </a:lvl5pPr>
      <a:lvl6pPr marL="2229696" indent="-202700" algn="l" defTabSz="8107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35099" indent="-202700" algn="l" defTabSz="8107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40479" indent="-202700" algn="l" defTabSz="8107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45879" indent="-202700" algn="l" defTabSz="8107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107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5411" algn="l" defTabSz="8107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0796" algn="l" defTabSz="8107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83" algn="l" defTabSz="8107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21583" algn="l" defTabSz="8107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26990" algn="l" defTabSz="8107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32386" algn="l" defTabSz="8107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37786" algn="l" defTabSz="8107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43183" algn="l" defTabSz="8107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2786065"/>
            <a:ext cx="8643998" cy="1571636"/>
          </a:xfrm>
        </p:spPr>
        <p:txBody>
          <a:bodyPr>
            <a:noAutofit/>
          </a:bodyPr>
          <a:lstStyle/>
          <a:p>
            <a:pPr algn="ctr"/>
            <a:r>
              <a:rPr lang="ru-RU" sz="1800" i="1" dirty="0" smtClean="0">
                <a:latin typeface="Times New Roman" pitchFamily="18" charset="0"/>
              </a:rPr>
              <a:t>Доклад начальника отдела УФНС России по Амурской области </a:t>
            </a:r>
            <a:br>
              <a:rPr lang="ru-RU" sz="1800" i="1" dirty="0" smtClean="0">
                <a:latin typeface="Times New Roman" pitchFamily="18" charset="0"/>
              </a:rPr>
            </a:br>
            <a:r>
              <a:rPr lang="ru-RU" sz="1800" i="1" dirty="0" err="1" smtClean="0">
                <a:latin typeface="Times New Roman" pitchFamily="18" charset="0"/>
              </a:rPr>
              <a:t>Пыриной</a:t>
            </a:r>
            <a:r>
              <a:rPr lang="ru-RU" sz="1800" i="1" dirty="0" smtClean="0">
                <a:latin typeface="Times New Roman" pitchFamily="18" charset="0"/>
              </a:rPr>
              <a:t> Елены Олеговны</a:t>
            </a:r>
            <a:br>
              <a:rPr lang="ru-RU" sz="1800" i="1" dirty="0" smtClean="0">
                <a:latin typeface="Times New Roman" pitchFamily="18" charset="0"/>
              </a:rPr>
            </a:br>
            <a:r>
              <a:rPr lang="ru-RU" sz="2000" i="1" dirty="0" smtClean="0">
                <a:latin typeface="Times New Roman" pitchFamily="18" charset="0"/>
              </a:rPr>
              <a:t>«</a:t>
            </a:r>
            <a:r>
              <a:rPr lang="ru-RU" sz="1800" dirty="0" smtClean="0"/>
              <a:t>Основные позиции налогового органа при рассмотрении обращений по вопросам государственной регистрации</a:t>
            </a:r>
            <a:r>
              <a:rPr lang="ru-RU" sz="2000" i="1" dirty="0" smtClean="0">
                <a:latin typeface="Times New Roman" pitchFamily="18" charset="0"/>
              </a:rPr>
              <a:t>»</a:t>
            </a:r>
            <a:endParaRPr lang="ru-RU" sz="1800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46568" y="1779663"/>
            <a:ext cx="5529286" cy="100811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Управление </a:t>
            </a:r>
            <a:r>
              <a:rPr lang="ru-RU" b="1" noProof="0" dirty="0" smtClean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Федеральной налоговой службы</a:t>
            </a:r>
          </a:p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b="1" noProof="0" dirty="0" smtClean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по Амурской области</a:t>
            </a:r>
            <a:endParaRPr kumimoji="0" lang="ru-RU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29058" y="4500576"/>
            <a:ext cx="792088" cy="36004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2020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Блок-схема: альтернативный процесс 14"/>
          <p:cNvSpPr/>
          <p:nvPr/>
        </p:nvSpPr>
        <p:spPr>
          <a:xfrm>
            <a:off x="317720" y="632768"/>
            <a:ext cx="8117324" cy="546447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buFont typeface="Wingdings" pitchFamily="2" charset="2"/>
              <a:buChar char="v"/>
            </a:pPr>
            <a:r>
              <a:rPr lang="ru-RU" b="1" dirty="0" smtClean="0">
                <a:solidFill>
                  <a:srgbClr val="FFFF00"/>
                </a:solidFill>
              </a:rPr>
              <a:t>фирма зарегистрирована по адресу массовой регистрации или не находится по адресу, указанному в ЕГРЮЛ</a:t>
            </a:r>
            <a:r>
              <a:rPr lang="en-US" b="1" dirty="0">
                <a:solidFill>
                  <a:srgbClr val="FFFF00"/>
                </a:solidFill>
              </a:rPr>
              <a:t>;</a:t>
            </a:r>
            <a:r>
              <a:rPr lang="ru-RU" b="1" dirty="0" smtClean="0">
                <a:solidFill>
                  <a:srgbClr val="FFFF00"/>
                </a:solidFill>
              </a:rPr>
              <a:t> </a:t>
            </a:r>
            <a:endParaRPr lang="ru-RU" dirty="0"/>
          </a:p>
        </p:txBody>
      </p:sp>
      <p:sp>
        <p:nvSpPr>
          <p:cNvPr id="7" name="Блок-схема: альтернативный процесс 6"/>
          <p:cNvSpPr/>
          <p:nvPr/>
        </p:nvSpPr>
        <p:spPr>
          <a:xfrm>
            <a:off x="318514" y="1251224"/>
            <a:ext cx="8117324" cy="576064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buFont typeface="Wingdings" pitchFamily="2" charset="2"/>
              <a:buChar char="v"/>
            </a:pPr>
            <a:r>
              <a:rPr lang="ru-RU" b="1" dirty="0">
                <a:solidFill>
                  <a:srgbClr val="FFFF00"/>
                </a:solidFill>
              </a:rPr>
              <a:t>м</a:t>
            </a:r>
            <a:r>
              <a:rPr lang="ru-RU" b="1" dirty="0" smtClean="0">
                <a:solidFill>
                  <a:srgbClr val="FFFF00"/>
                </a:solidFill>
              </a:rPr>
              <a:t>есто нахождения организации и место жительства руководителя, учредителя располагаются в различных субъектах Российской Федерации</a:t>
            </a:r>
            <a:r>
              <a:rPr lang="en-US" b="1" dirty="0" smtClean="0">
                <a:solidFill>
                  <a:srgbClr val="FFFF00"/>
                </a:solidFill>
              </a:rPr>
              <a:t>;</a:t>
            </a:r>
            <a:endParaRPr lang="ru-RU" b="1" dirty="0" smtClean="0">
              <a:solidFill>
                <a:srgbClr val="FFFF00"/>
              </a:solidFill>
            </a:endParaRPr>
          </a:p>
        </p:txBody>
      </p:sp>
      <p:sp>
        <p:nvSpPr>
          <p:cNvPr id="9" name="Блок-схема: альтернативный процесс 8"/>
          <p:cNvSpPr/>
          <p:nvPr/>
        </p:nvSpPr>
        <p:spPr>
          <a:xfrm>
            <a:off x="316207" y="2909690"/>
            <a:ext cx="8117324" cy="360040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buFont typeface="Wingdings" pitchFamily="2" charset="2"/>
              <a:buChar char="v"/>
            </a:pPr>
            <a:r>
              <a:rPr lang="ru-RU" b="1" dirty="0">
                <a:solidFill>
                  <a:srgbClr val="FFFF00"/>
                </a:solidFill>
              </a:rPr>
              <a:t>н</a:t>
            </a:r>
            <a:r>
              <a:rPr lang="ru-RU" b="1" dirty="0" smtClean="0">
                <a:solidFill>
                  <a:srgbClr val="FFFF00"/>
                </a:solidFill>
              </a:rPr>
              <a:t>еоднократное изменение места нахождения юридического лица</a:t>
            </a:r>
            <a:r>
              <a:rPr lang="en-US" b="1" dirty="0" smtClean="0">
                <a:solidFill>
                  <a:srgbClr val="FFFF00"/>
                </a:solidFill>
              </a:rPr>
              <a:t>;</a:t>
            </a:r>
            <a:endParaRPr lang="ru-RU" dirty="0"/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1"/>
          </p:nvPr>
        </p:nvSpPr>
        <p:spPr>
          <a:xfrm>
            <a:off x="8508085" y="4513809"/>
            <a:ext cx="306039" cy="313033"/>
          </a:xfrm>
        </p:spPr>
        <p:txBody>
          <a:bodyPr/>
          <a:lstStyle/>
          <a:p>
            <a:fld id="{A86440B7-57B3-4D5F-9045-09ED8379A366}" type="slidenum">
              <a:rPr lang="ru-RU" smtClean="0"/>
              <a:pPr/>
              <a:t>2</a:t>
            </a:fld>
            <a:endParaRPr lang="ru-RU" dirty="0"/>
          </a:p>
        </p:txBody>
      </p:sp>
      <p:sp>
        <p:nvSpPr>
          <p:cNvPr id="11" name="Блок-схема: альтернативный процесс 10"/>
          <p:cNvSpPr/>
          <p:nvPr/>
        </p:nvSpPr>
        <p:spPr>
          <a:xfrm>
            <a:off x="316207" y="1893963"/>
            <a:ext cx="8117324" cy="504056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buFont typeface="Wingdings" pitchFamily="2" charset="2"/>
              <a:buChar char="v"/>
            </a:pPr>
            <a:r>
              <a:rPr lang="ru-RU" b="1" dirty="0" smtClean="0">
                <a:solidFill>
                  <a:srgbClr val="FFFF00"/>
                </a:solidFill>
              </a:rPr>
              <a:t>учредитель или руководитель организации, указанный в ЕГРЮЛ, отрицает свою связь с ней</a:t>
            </a:r>
            <a:r>
              <a:rPr lang="en-US" b="1" dirty="0" smtClean="0">
                <a:solidFill>
                  <a:srgbClr val="FFFF00"/>
                </a:solidFill>
              </a:rPr>
              <a:t>;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89145" y="123479"/>
            <a:ext cx="8639716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defTabSz="955742">
              <a:defRPr/>
            </a:pPr>
            <a:r>
              <a:rPr lang="ru-RU" sz="2400" b="1" i="1" u="sng" dirty="0" smtClean="0">
                <a:solidFill>
                  <a:srgbClr val="005AA9"/>
                </a:solidFill>
                <a:ea typeface="+mj-ea"/>
                <a:cs typeface="Times New Roman" panose="02020603050405020304" pitchFamily="18" charset="0"/>
              </a:rPr>
              <a:t>Основные признаки организаций, подпадающих под проверку:</a:t>
            </a:r>
            <a:endParaRPr lang="ru-RU" sz="2400" b="1" i="1" u="sng" dirty="0">
              <a:solidFill>
                <a:srgbClr val="005AA9"/>
              </a:solidFill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3" name="Блок-схема: альтернативный процесс 12"/>
          <p:cNvSpPr/>
          <p:nvPr/>
        </p:nvSpPr>
        <p:spPr>
          <a:xfrm>
            <a:off x="317348" y="2468700"/>
            <a:ext cx="8117324" cy="360040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buFont typeface="Wingdings" pitchFamily="2" charset="2"/>
              <a:buChar char="v"/>
            </a:pPr>
            <a:r>
              <a:rPr lang="ru-RU" b="1" dirty="0">
                <a:solidFill>
                  <a:srgbClr val="FFFF00"/>
                </a:solidFill>
              </a:rPr>
              <a:t>н</a:t>
            </a:r>
            <a:r>
              <a:rPr lang="ru-RU" b="1" dirty="0" smtClean="0">
                <a:solidFill>
                  <a:srgbClr val="FFFF00"/>
                </a:solidFill>
              </a:rPr>
              <a:t>аличие «массового» руководителя, учредителя (участника)</a:t>
            </a:r>
            <a:r>
              <a:rPr lang="en-US" b="1" dirty="0" smtClean="0">
                <a:solidFill>
                  <a:srgbClr val="FFFF00"/>
                </a:solidFill>
              </a:rPr>
              <a:t>;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14" name="Блок-схема: альтернативный процесс 13"/>
          <p:cNvSpPr/>
          <p:nvPr/>
        </p:nvSpPr>
        <p:spPr>
          <a:xfrm>
            <a:off x="296438" y="3354686"/>
            <a:ext cx="8117324" cy="792088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buFont typeface="Wingdings" pitchFamily="2" charset="2"/>
              <a:buChar char="v"/>
            </a:pPr>
            <a:r>
              <a:rPr lang="ru-RU" b="1" dirty="0">
                <a:solidFill>
                  <a:srgbClr val="FFFF00"/>
                </a:solidFill>
              </a:rPr>
              <a:t>ф</a:t>
            </a:r>
            <a:r>
              <a:rPr lang="ru-RU" b="1" dirty="0" smtClean="0">
                <a:solidFill>
                  <a:srgbClr val="FFFF00"/>
                </a:solidFill>
              </a:rPr>
              <a:t>ирма не ведёт самостоятельной деятельности, все её операции существуют только на бумаге, численность работников и материально – производственная база отсутствует</a:t>
            </a:r>
            <a:r>
              <a:rPr lang="en-US" b="1" dirty="0" smtClean="0">
                <a:solidFill>
                  <a:srgbClr val="FFFF00"/>
                </a:solidFill>
              </a:rPr>
              <a:t>;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16" name="Блок-схема: альтернативный процесс 15"/>
          <p:cNvSpPr/>
          <p:nvPr/>
        </p:nvSpPr>
        <p:spPr>
          <a:xfrm>
            <a:off x="289939" y="4227934"/>
            <a:ext cx="8117324" cy="648072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buFont typeface="Wingdings" pitchFamily="2" charset="2"/>
              <a:buChar char="v"/>
            </a:pPr>
            <a:r>
              <a:rPr lang="ru-RU" b="1" dirty="0">
                <a:solidFill>
                  <a:srgbClr val="FFFF00"/>
                </a:solidFill>
              </a:rPr>
              <a:t>о</a:t>
            </a:r>
            <a:r>
              <a:rPr lang="ru-RU" b="1" dirty="0" smtClean="0">
                <a:solidFill>
                  <a:srgbClr val="FFFF00"/>
                </a:solidFill>
              </a:rPr>
              <a:t>рганизация не уплачивает налоги, исчисляет в минимальных размерах, не представляет налоговой отчетности (представляет нулевую отчётность)</a:t>
            </a:r>
            <a:r>
              <a:rPr lang="en-US" b="1" dirty="0" smtClean="0">
                <a:solidFill>
                  <a:srgbClr val="FFFF00"/>
                </a:solidFill>
              </a:rPr>
              <a:t>.</a:t>
            </a:r>
            <a:endParaRPr lang="ru-RU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062964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Заголовок 2"/>
          <p:cNvSpPr>
            <a:spLocks noGrp="1"/>
          </p:cNvSpPr>
          <p:nvPr>
            <p:ph type="title"/>
          </p:nvPr>
        </p:nvSpPr>
        <p:spPr>
          <a:xfrm>
            <a:off x="611188" y="558403"/>
            <a:ext cx="7632700" cy="946547"/>
          </a:xfrm>
        </p:spPr>
        <p:txBody>
          <a:bodyPr/>
          <a:lstStyle/>
          <a:p>
            <a:pPr defTabSz="815975" fontAlgn="base">
              <a:spcAft>
                <a:spcPct val="0"/>
              </a:spcAft>
            </a:pPr>
            <a:endParaRPr lang="ru-RU" alt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402639" y="4399360"/>
            <a:ext cx="504825" cy="51196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673C096-D3EE-4F33-A959-FAE633BF3290}" type="slidenum">
              <a:rPr lang="ru-RU" smtClean="0"/>
              <a:pPr>
                <a:defRPr/>
              </a:pPr>
              <a:t>3</a:t>
            </a:fld>
            <a:endParaRPr lang="ru-RU" dirty="0"/>
          </a:p>
        </p:txBody>
      </p:sp>
      <p:pic>
        <p:nvPicPr>
          <p:cNvPr id="38916" name="Объект 4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250826" y="339328"/>
            <a:ext cx="8208963" cy="4608909"/>
          </a:xfrm>
        </p:spPr>
      </p:pic>
      <p:sp>
        <p:nvSpPr>
          <p:cNvPr id="7" name="Овал 6"/>
          <p:cNvSpPr/>
          <p:nvPr/>
        </p:nvSpPr>
        <p:spPr>
          <a:xfrm>
            <a:off x="4356101" y="1491853"/>
            <a:ext cx="2087563" cy="57507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499992" y="4587974"/>
            <a:ext cx="792088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572000" y="3291830"/>
            <a:ext cx="504056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499992" y="2283718"/>
            <a:ext cx="720080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499992" y="627534"/>
            <a:ext cx="1584176" cy="1440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49770355"/>
      </p:ext>
    </p:extLst>
  </p:cSld>
  <p:clrMapOvr>
    <a:masterClrMapping/>
  </p:clrMapOvr>
  <p:transition spd="slow">
    <p:pull dir="l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 noChangeAspect="1"/>
          </p:cNvSpPr>
          <p:nvPr>
            <p:ph type="title"/>
          </p:nvPr>
        </p:nvSpPr>
        <p:spPr>
          <a:xfrm>
            <a:off x="278426" y="310043"/>
            <a:ext cx="8614057" cy="695533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800" dirty="0" smtClean="0"/>
              <a:t>Исключение индивидуального предпринимателя </a:t>
            </a:r>
            <a:r>
              <a:rPr lang="ru-RU" sz="1800" smtClean="0"/>
              <a:t>из </a:t>
            </a:r>
            <a:r>
              <a:rPr lang="ru-RU" sz="1800" smtClean="0"/>
              <a:t>ЕГРИП </a:t>
            </a:r>
            <a:r>
              <a:rPr lang="ru-RU" sz="1800" dirty="0" smtClean="0"/>
              <a:t>по решению регистрирующего органа (ст. 22.4 Закона № 129-ФЗ)</a:t>
            </a:r>
            <a:endParaRPr lang="ru-RU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5" name="Прямоугольник с двумя вырезанными противолежащими углами 54"/>
          <p:cNvSpPr/>
          <p:nvPr/>
        </p:nvSpPr>
        <p:spPr>
          <a:xfrm>
            <a:off x="395536" y="2355726"/>
            <a:ext cx="3744417" cy="1008112"/>
          </a:xfrm>
          <a:prstGeom prst="snip2DiagRect">
            <a:avLst>
              <a:gd name="adj1" fmla="val 0"/>
              <a:gd name="adj2" fmla="val 19845"/>
            </a:avLst>
          </a:prstGeom>
          <a:solidFill>
            <a:schemeClr val="accent5">
              <a:lumMod val="20000"/>
              <a:lumOff val="80000"/>
            </a:schemeClr>
          </a:solidFill>
          <a:ln w="12700"/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Истекло пятнадцать месяцев с даты окончания действия патента или более пятнадцати месяцев не представляют налоговую отчетность, сведения о расчетах</a:t>
            </a:r>
            <a:endParaRPr lang="ru-RU" sz="1200" dirty="0" smtClean="0">
              <a:solidFill>
                <a:srgbClr val="0066FF"/>
              </a:solidFill>
            </a:endParaRPr>
          </a:p>
          <a:p>
            <a:pPr algn="just" defTabSz="914400" fontAlgn="base">
              <a:spcBef>
                <a:spcPct val="0"/>
              </a:spcBef>
              <a:spcAft>
                <a:spcPct val="0"/>
              </a:spcAft>
            </a:pPr>
            <a:endParaRPr lang="ru-RU" sz="1200" b="1" u="sng" dirty="0">
              <a:solidFill>
                <a:srgbClr val="1F497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" name="Прямоугольник с двумя вырезанными противолежащими углами 55"/>
          <p:cNvSpPr/>
          <p:nvPr/>
        </p:nvSpPr>
        <p:spPr>
          <a:xfrm>
            <a:off x="4860032" y="2427735"/>
            <a:ext cx="3456384" cy="864095"/>
          </a:xfrm>
          <a:prstGeom prst="snip2DiagRect">
            <a:avLst/>
          </a:prstGeom>
          <a:solidFill>
            <a:schemeClr val="accent5">
              <a:lumMod val="20000"/>
              <a:lumOff val="80000"/>
            </a:schemeClr>
          </a:solidFill>
          <a:ln w="12700"/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0" rtlCol="0" anchor="ctr"/>
          <a:lstStyle/>
          <a:p>
            <a:pPr algn="just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Опубликование в журнале «Вестник государственной регистрации» сведений о принятии решения о предстоящем исключении</a:t>
            </a:r>
            <a:endParaRPr lang="ru-RU" sz="1200" b="1" u="sng" dirty="0">
              <a:solidFill>
                <a:srgbClr val="1F497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6" name="Прямоугольник с двумя вырезанными противолежащими углами 65"/>
          <p:cNvSpPr/>
          <p:nvPr/>
        </p:nvSpPr>
        <p:spPr>
          <a:xfrm>
            <a:off x="4860032" y="3435846"/>
            <a:ext cx="3528392" cy="648072"/>
          </a:xfrm>
          <a:prstGeom prst="snip2DiagRect">
            <a:avLst>
              <a:gd name="adj1" fmla="val 0"/>
              <a:gd name="adj2" fmla="val 21661"/>
            </a:avLst>
          </a:prstGeom>
          <a:solidFill>
            <a:schemeClr val="accent5">
              <a:lumMod val="20000"/>
              <a:lumOff val="80000"/>
            </a:schemeClr>
          </a:solidFill>
          <a:ln w="12700"/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 algn="just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Предоставление в течение месяца ИП  и его кредиторами мотивированного заключения о несогласии с принятым решением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755576" y="987574"/>
            <a:ext cx="2520280" cy="743414"/>
          </a:xfrm>
          <a:prstGeom prst="roundRect">
            <a:avLst/>
          </a:prstGeom>
          <a:solidFill>
            <a:srgbClr val="FFFF00"/>
          </a:solidFill>
          <a:ln w="12700"/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Условия признания ИП прекратившим деятельность</a:t>
            </a:r>
          </a:p>
        </p:txBody>
      </p:sp>
      <p:sp>
        <p:nvSpPr>
          <p:cNvPr id="25" name="Прямоугольник с двумя вырезанными противолежащими углами 24"/>
          <p:cNvSpPr/>
          <p:nvPr/>
        </p:nvSpPr>
        <p:spPr>
          <a:xfrm>
            <a:off x="4860032" y="4227934"/>
            <a:ext cx="3528395" cy="432048"/>
          </a:xfrm>
          <a:prstGeom prst="snip2DiagRect">
            <a:avLst/>
          </a:prstGeom>
          <a:solidFill>
            <a:schemeClr val="accent5">
              <a:lumMod val="20000"/>
              <a:lumOff val="80000"/>
            </a:schemeClr>
          </a:solidFill>
          <a:ln w="12700"/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 algn="just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В случае не поступления мотивированного заключения – исключение недействующего ИП</a:t>
            </a:r>
          </a:p>
        </p:txBody>
      </p:sp>
      <p:sp>
        <p:nvSpPr>
          <p:cNvPr id="26" name="Прямоугольник с двумя вырезанными противолежащими углами 25"/>
          <p:cNvSpPr/>
          <p:nvPr/>
        </p:nvSpPr>
        <p:spPr>
          <a:xfrm>
            <a:off x="395536" y="3629948"/>
            <a:ext cx="3744416" cy="550857"/>
          </a:xfrm>
          <a:prstGeom prst="snip2DiagRect">
            <a:avLst/>
          </a:prstGeom>
          <a:solidFill>
            <a:schemeClr val="accent5">
              <a:lumMod val="20000"/>
              <a:lumOff val="80000"/>
            </a:schemeClr>
          </a:solidFill>
          <a:ln w="12700"/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 algn="just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Имеет недоимку и задолженность</a:t>
            </a:r>
            <a:endParaRPr lang="ru-RU" sz="1200" b="1" dirty="0" smtClean="0">
              <a:solidFill>
                <a:srgbClr val="1F497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" name="Прямая со стрелкой 3"/>
          <p:cNvCxnSpPr/>
          <p:nvPr/>
        </p:nvCxnSpPr>
        <p:spPr>
          <a:xfrm flipH="1">
            <a:off x="6876256" y="1779663"/>
            <a:ext cx="7188" cy="504055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1907704" y="1707654"/>
            <a:ext cx="0" cy="576064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Скругленный прямоугольник 21"/>
          <p:cNvSpPr/>
          <p:nvPr/>
        </p:nvSpPr>
        <p:spPr>
          <a:xfrm>
            <a:off x="5364091" y="987575"/>
            <a:ext cx="2808311" cy="792088"/>
          </a:xfrm>
          <a:prstGeom prst="roundRect">
            <a:avLst/>
          </a:prstGeom>
          <a:solidFill>
            <a:srgbClr val="FF66CC"/>
          </a:solidFill>
          <a:ln w="12700"/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Процедура исключения из ЕГРИП</a:t>
            </a:r>
            <a:endParaRPr lang="ru-RU" sz="1400" b="1" u="sng" dirty="0">
              <a:solidFill>
                <a:srgbClr val="1F497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Номер слайда 31"/>
          <p:cNvSpPr>
            <a:spLocks noGrp="1"/>
          </p:cNvSpPr>
          <p:nvPr>
            <p:ph type="sldNum" sz="quarter" idx="11"/>
          </p:nvPr>
        </p:nvSpPr>
        <p:spPr>
          <a:xfrm>
            <a:off x="8403433" y="4398169"/>
            <a:ext cx="503585" cy="513582"/>
          </a:xfrm>
        </p:spPr>
        <p:txBody>
          <a:bodyPr/>
          <a:lstStyle/>
          <a:p>
            <a:fld id="{E20E89E6-FE54-4E13-859C-1FA908D70D39}" type="slidenum">
              <a:rPr lang="ru-RU" smtClean="0"/>
              <a:pPr/>
              <a:t>4</a:t>
            </a:fld>
            <a:endParaRPr lang="ru-RU" dirty="0"/>
          </a:p>
        </p:txBody>
      </p:sp>
      <p:sp>
        <p:nvSpPr>
          <p:cNvPr id="51" name="TextBox 50"/>
          <p:cNvSpPr txBox="1"/>
          <p:nvPr/>
        </p:nvSpPr>
        <p:spPr>
          <a:xfrm>
            <a:off x="4211960" y="1851670"/>
            <a:ext cx="936104" cy="504056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 fontScale="62500" lnSpcReduction="2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4283968" y="1995686"/>
            <a:ext cx="648072" cy="432048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2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4211960" y="2427734"/>
            <a:ext cx="792088" cy="216024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2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4139952" y="3003798"/>
            <a:ext cx="792088" cy="288032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2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4139952" y="3507855"/>
            <a:ext cx="792088" cy="36004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2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4211960" y="4011911"/>
            <a:ext cx="648072" cy="36004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2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3222465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Арка 19"/>
          <p:cNvSpPr/>
          <p:nvPr/>
        </p:nvSpPr>
        <p:spPr>
          <a:xfrm>
            <a:off x="-2571800" y="1"/>
            <a:ext cx="3571900" cy="5429270"/>
          </a:xfrm>
          <a:prstGeom prst="blockArc">
            <a:avLst>
              <a:gd name="adj1" fmla="val 17853630"/>
              <a:gd name="adj2" fmla="val 3907312"/>
              <a:gd name="adj3" fmla="val 0"/>
            </a:avLst>
          </a:prstGeom>
          <a:scene3d>
            <a:camera prst="perspectiveRelaxedModerately" fov="0" zoom="92000">
              <a:rot lat="0" lon="0" rev="0"/>
            </a:camera>
            <a:lightRig rig="balanced" dir="t">
              <a:rot lat="0" lon="0" rev="12700000"/>
            </a:lightRig>
          </a:scene3d>
          <a:sp3d z="-25400" prstMaterial="plastic"/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1" name="Овал 10"/>
          <p:cNvSpPr/>
          <p:nvPr/>
        </p:nvSpPr>
        <p:spPr>
          <a:xfrm>
            <a:off x="539552" y="2193708"/>
            <a:ext cx="658626" cy="324036"/>
          </a:xfrm>
          <a:prstGeom prst="ellipse">
            <a:avLst/>
          </a:prstGeom>
          <a:scene3d>
            <a:camera prst="perspectiveRelaxedModerately" fov="0" zoom="92000">
              <a:rot lat="0" lon="0" rev="0"/>
            </a:camera>
            <a:lightRig rig="balanced" dir="t">
              <a:rot lat="0" lon="0" rev="12700000"/>
            </a:lightRig>
          </a:scene3d>
          <a:sp3d z="152400" prstMaterial="plastic">
            <a:bevelT w="25400" h="25400"/>
            <a:bevelB w="25400" h="25400"/>
          </a:sp3d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5" name="TextBox 14"/>
          <p:cNvSpPr txBox="1"/>
          <p:nvPr/>
        </p:nvSpPr>
        <p:spPr>
          <a:xfrm>
            <a:off x="755576" y="2085696"/>
            <a:ext cx="462828" cy="54006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4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4</a:t>
            </a:r>
            <a:endParaRPr kumimoji="0" lang="ru-RU" sz="14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323528" y="699542"/>
            <a:ext cx="626706" cy="360040"/>
          </a:xfrm>
          <a:prstGeom prst="ellipse">
            <a:avLst/>
          </a:prstGeom>
          <a:scene3d>
            <a:camera prst="perspectiveRelaxedModerately" fov="0" zoom="92000">
              <a:rot lat="0" lon="0" rev="0"/>
            </a:camera>
            <a:lightRig rig="balanced" dir="t">
              <a:rot lat="0" lon="0" rev="12700000"/>
            </a:lightRig>
          </a:scene3d>
          <a:sp3d z="152400" prstMaterial="plastic">
            <a:bevelT w="25400" h="25400"/>
            <a:bevelB w="25400" h="25400"/>
          </a:sp3d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1</a:t>
            </a:r>
            <a:endParaRPr lang="ru-RU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16270" y="1131590"/>
            <a:ext cx="432618" cy="28803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4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2</a:t>
            </a:r>
            <a:endParaRPr kumimoji="0" lang="ru-RU" sz="14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3168" y="699542"/>
            <a:ext cx="504056" cy="432048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85720" y="214298"/>
            <a:ext cx="85725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Сервисы интернет-сайта ФНС России (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www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nalog.ru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 </a:t>
            </a:r>
            <a:endParaRPr lang="ru-RU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8" name="Полилиния 37"/>
          <p:cNvSpPr/>
          <p:nvPr/>
        </p:nvSpPr>
        <p:spPr>
          <a:xfrm>
            <a:off x="1259632" y="3435847"/>
            <a:ext cx="6912768" cy="1064731"/>
          </a:xfrm>
          <a:custGeom>
            <a:avLst/>
            <a:gdLst>
              <a:gd name="connsiteX0" fmla="*/ 0 w 6573919"/>
              <a:gd name="connsiteY0" fmla="*/ 0 h 689874"/>
              <a:gd name="connsiteX1" fmla="*/ 6573919 w 6573919"/>
              <a:gd name="connsiteY1" fmla="*/ 0 h 689874"/>
              <a:gd name="connsiteX2" fmla="*/ 6573919 w 6573919"/>
              <a:gd name="connsiteY2" fmla="*/ 689874 h 689874"/>
              <a:gd name="connsiteX3" fmla="*/ 0 w 6573919"/>
              <a:gd name="connsiteY3" fmla="*/ 689874 h 689874"/>
              <a:gd name="connsiteX4" fmla="*/ 0 w 6573919"/>
              <a:gd name="connsiteY4" fmla="*/ 0 h 689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73919" h="689874">
                <a:moveTo>
                  <a:pt x="0" y="0"/>
                </a:moveTo>
                <a:lnTo>
                  <a:pt x="6573919" y="0"/>
                </a:lnTo>
                <a:lnTo>
                  <a:pt x="6573919" y="689874"/>
                </a:lnTo>
                <a:lnTo>
                  <a:pt x="0" y="68987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spcFirstLastPara="0" vert="horz" wrap="square" lIns="547588" tIns="40640" rIns="40640" bIns="40640" numCol="1" spcCol="1270" anchor="ctr" anchorCtr="0">
            <a:noAutofit/>
          </a:bodyPr>
          <a:lstStyle/>
          <a:p>
            <a:pPr defTabSz="711200">
              <a:spcBef>
                <a:spcPct val="0"/>
              </a:spcBef>
            </a:pPr>
            <a:r>
              <a:rPr lang="ru-RU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Электронные брошюры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налоговый путеводитель юридического лица, индивидуального предпринимателя; досудебное урегулирование налоговых споров; налоговые вычеты, информационная брошюра для владельцев зарубежных активов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2" name="Номер слайда 3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5</a:t>
            </a:fld>
            <a:endParaRPr lang="ru-RU" dirty="0"/>
          </a:p>
        </p:txBody>
      </p:sp>
      <p:sp>
        <p:nvSpPr>
          <p:cNvPr id="29" name="Полилиния 28"/>
          <p:cNvSpPr/>
          <p:nvPr/>
        </p:nvSpPr>
        <p:spPr>
          <a:xfrm>
            <a:off x="1331640" y="2139702"/>
            <a:ext cx="6840760" cy="432048"/>
          </a:xfrm>
          <a:custGeom>
            <a:avLst/>
            <a:gdLst>
              <a:gd name="connsiteX0" fmla="*/ 0 w 6725643"/>
              <a:gd name="connsiteY0" fmla="*/ 0 h 689874"/>
              <a:gd name="connsiteX1" fmla="*/ 6725643 w 6725643"/>
              <a:gd name="connsiteY1" fmla="*/ 0 h 689874"/>
              <a:gd name="connsiteX2" fmla="*/ 6725643 w 6725643"/>
              <a:gd name="connsiteY2" fmla="*/ 689874 h 689874"/>
              <a:gd name="connsiteX3" fmla="*/ 0 w 6725643"/>
              <a:gd name="connsiteY3" fmla="*/ 689874 h 689874"/>
              <a:gd name="connsiteX4" fmla="*/ 0 w 6725643"/>
              <a:gd name="connsiteY4" fmla="*/ 0 h 689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25643" h="689874">
                <a:moveTo>
                  <a:pt x="0" y="0"/>
                </a:moveTo>
                <a:lnTo>
                  <a:pt x="6725643" y="0"/>
                </a:lnTo>
                <a:lnTo>
                  <a:pt x="6725643" y="689874"/>
                </a:lnTo>
                <a:lnTo>
                  <a:pt x="0" y="68987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spcFirstLastPara="0" vert="horz" wrap="square" lIns="547588" tIns="40640" rIns="40640" bIns="40640" numCol="1" spcCol="1270" anchor="ctr" anchorCtr="0">
            <a:noAutofit/>
          </a:bodyPr>
          <a:lstStyle/>
          <a:p>
            <a:pPr lvl="0" defTabSz="711200">
              <a:lnSpc>
                <a:spcPct val="90000"/>
              </a:lnSpc>
              <a:spcAft>
                <a:spcPct val="35000"/>
              </a:spcAft>
            </a:pPr>
            <a:r>
              <a:rPr 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«Информационные стенды»</a:t>
            </a:r>
            <a:endParaRPr lang="ru-RU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" name="Полилиния 29"/>
          <p:cNvSpPr/>
          <p:nvPr/>
        </p:nvSpPr>
        <p:spPr>
          <a:xfrm>
            <a:off x="1187624" y="1203598"/>
            <a:ext cx="6940040" cy="270029"/>
          </a:xfrm>
          <a:custGeom>
            <a:avLst/>
            <a:gdLst>
              <a:gd name="connsiteX0" fmla="*/ 0 w 7219987"/>
              <a:gd name="connsiteY0" fmla="*/ 0 h 689874"/>
              <a:gd name="connsiteX1" fmla="*/ 7219987 w 7219987"/>
              <a:gd name="connsiteY1" fmla="*/ 0 h 689874"/>
              <a:gd name="connsiteX2" fmla="*/ 7219987 w 7219987"/>
              <a:gd name="connsiteY2" fmla="*/ 689874 h 689874"/>
              <a:gd name="connsiteX3" fmla="*/ 0 w 7219987"/>
              <a:gd name="connsiteY3" fmla="*/ 689874 h 689874"/>
              <a:gd name="connsiteX4" fmla="*/ 0 w 7219987"/>
              <a:gd name="connsiteY4" fmla="*/ 0 h 689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9987" h="689874">
                <a:moveTo>
                  <a:pt x="0" y="0"/>
                </a:moveTo>
                <a:lnTo>
                  <a:pt x="7219987" y="0"/>
                </a:lnTo>
                <a:lnTo>
                  <a:pt x="7219987" y="689874"/>
                </a:lnTo>
                <a:lnTo>
                  <a:pt x="0" y="68987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spcFirstLastPara="0" vert="horz" wrap="square" lIns="547588" tIns="40640" rIns="40640" bIns="40640" numCol="1" spcCol="1270" anchor="ctr" anchorCtr="0">
            <a:noAutofit/>
            <a:sp3d/>
          </a:bodyPr>
          <a:lstStyle/>
          <a:p>
            <a:pPr lvl="0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«Узнать о жалобе»</a:t>
            </a:r>
            <a:endParaRPr lang="ru-RU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1" name="Полилиния 30"/>
          <p:cNvSpPr/>
          <p:nvPr/>
        </p:nvSpPr>
        <p:spPr>
          <a:xfrm>
            <a:off x="1331640" y="2841780"/>
            <a:ext cx="6840760" cy="432048"/>
          </a:xfrm>
          <a:custGeom>
            <a:avLst/>
            <a:gdLst>
              <a:gd name="connsiteX0" fmla="*/ 0 w 6725643"/>
              <a:gd name="connsiteY0" fmla="*/ 0 h 689874"/>
              <a:gd name="connsiteX1" fmla="*/ 6725643 w 6725643"/>
              <a:gd name="connsiteY1" fmla="*/ 0 h 689874"/>
              <a:gd name="connsiteX2" fmla="*/ 6725643 w 6725643"/>
              <a:gd name="connsiteY2" fmla="*/ 689874 h 689874"/>
              <a:gd name="connsiteX3" fmla="*/ 0 w 6725643"/>
              <a:gd name="connsiteY3" fmla="*/ 689874 h 689874"/>
              <a:gd name="connsiteX4" fmla="*/ 0 w 6725643"/>
              <a:gd name="connsiteY4" fmla="*/ 0 h 689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25643" h="689874">
                <a:moveTo>
                  <a:pt x="0" y="0"/>
                </a:moveTo>
                <a:lnTo>
                  <a:pt x="6725643" y="0"/>
                </a:lnTo>
                <a:lnTo>
                  <a:pt x="6725643" y="689874"/>
                </a:lnTo>
                <a:lnTo>
                  <a:pt x="0" y="68987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spcFirstLastPara="0" vert="horz" wrap="square" lIns="547588" tIns="40640" rIns="40640" bIns="40640" numCol="1" spcCol="1270" anchor="ctr" anchorCtr="0">
            <a:noAutofit/>
          </a:bodyPr>
          <a:lstStyle/>
          <a:p>
            <a:r>
              <a:rPr 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«Часто задаваемые вопросы»</a:t>
            </a:r>
            <a:endParaRPr lang="ru-RU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81730" y="4500576"/>
            <a:ext cx="504056" cy="18516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6" name="Овал 45"/>
          <p:cNvSpPr/>
          <p:nvPr/>
        </p:nvSpPr>
        <p:spPr>
          <a:xfrm>
            <a:off x="428596" y="3651870"/>
            <a:ext cx="626706" cy="420078"/>
          </a:xfrm>
          <a:prstGeom prst="ellipse">
            <a:avLst/>
          </a:prstGeom>
          <a:scene3d>
            <a:camera prst="perspectiveRelaxedModerately" fov="0" zoom="92000">
              <a:rot lat="0" lon="0" rev="0"/>
            </a:camera>
            <a:lightRig rig="balanced" dir="t">
              <a:rot lat="0" lon="0" rev="12700000"/>
            </a:lightRig>
          </a:scene3d>
          <a:sp3d z="152400" prstMaterial="plastic">
            <a:bevelT w="25400" h="25400"/>
            <a:bevelB w="25400" h="25400"/>
          </a:sp3d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7" name="TextBox 46"/>
          <p:cNvSpPr txBox="1"/>
          <p:nvPr/>
        </p:nvSpPr>
        <p:spPr>
          <a:xfrm>
            <a:off x="571472" y="3723878"/>
            <a:ext cx="504056" cy="31892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4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6</a:t>
            </a:r>
            <a:endParaRPr kumimoji="0" lang="ru-RU" sz="14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0" name="Овал 49"/>
          <p:cNvSpPr/>
          <p:nvPr/>
        </p:nvSpPr>
        <p:spPr>
          <a:xfrm>
            <a:off x="539552" y="2841782"/>
            <a:ext cx="726074" cy="306032"/>
          </a:xfrm>
          <a:prstGeom prst="ellipse">
            <a:avLst/>
          </a:prstGeom>
          <a:scene3d>
            <a:camera prst="perspectiveRelaxedModerately" fov="0" zoom="92000">
              <a:rot lat="0" lon="0" rev="0"/>
            </a:camera>
            <a:lightRig rig="balanced" dir="t">
              <a:rot lat="0" lon="0" rev="12700000"/>
            </a:lightRig>
          </a:scene3d>
          <a:sp3d z="152400" prstMaterial="plastic">
            <a:bevelT w="25400" h="25400"/>
            <a:bevelB w="25400" h="25400"/>
          </a:sp3d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51" name="TextBox 50"/>
          <p:cNvSpPr txBox="1"/>
          <p:nvPr/>
        </p:nvSpPr>
        <p:spPr>
          <a:xfrm>
            <a:off x="755576" y="2643188"/>
            <a:ext cx="504056" cy="648641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4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5</a:t>
            </a:r>
            <a:endParaRPr kumimoji="0" lang="ru-RU" sz="14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9" name="Полилиния 18"/>
          <p:cNvSpPr/>
          <p:nvPr/>
        </p:nvSpPr>
        <p:spPr>
          <a:xfrm>
            <a:off x="1331640" y="1707654"/>
            <a:ext cx="6840760" cy="288032"/>
          </a:xfrm>
          <a:custGeom>
            <a:avLst/>
            <a:gdLst>
              <a:gd name="connsiteX0" fmla="*/ 0 w 7219987"/>
              <a:gd name="connsiteY0" fmla="*/ 0 h 689874"/>
              <a:gd name="connsiteX1" fmla="*/ 7219987 w 7219987"/>
              <a:gd name="connsiteY1" fmla="*/ 0 h 689874"/>
              <a:gd name="connsiteX2" fmla="*/ 7219987 w 7219987"/>
              <a:gd name="connsiteY2" fmla="*/ 689874 h 689874"/>
              <a:gd name="connsiteX3" fmla="*/ 0 w 7219987"/>
              <a:gd name="connsiteY3" fmla="*/ 689874 h 689874"/>
              <a:gd name="connsiteX4" fmla="*/ 0 w 7219987"/>
              <a:gd name="connsiteY4" fmla="*/ 0 h 689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9987" h="689874">
                <a:moveTo>
                  <a:pt x="0" y="0"/>
                </a:moveTo>
                <a:lnTo>
                  <a:pt x="7219987" y="0"/>
                </a:lnTo>
                <a:lnTo>
                  <a:pt x="7219987" y="689874"/>
                </a:lnTo>
                <a:lnTo>
                  <a:pt x="0" y="68987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spcFirstLastPara="0" vert="horz" wrap="square" lIns="547588" tIns="40640" rIns="40640" bIns="40640" numCol="1" spcCol="1270" anchor="ctr" anchorCtr="0">
            <a:noAutofit/>
            <a:sp3d/>
          </a:bodyPr>
          <a:lstStyle/>
          <a:p>
            <a:pPr lvl="0" defTabSz="711200">
              <a:lnSpc>
                <a:spcPct val="90000"/>
              </a:lnSpc>
              <a:spcAft>
                <a:spcPct val="35000"/>
              </a:spcAft>
            </a:pPr>
            <a:r>
              <a:rPr 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«Решение по жалобам»</a:t>
            </a:r>
            <a:endParaRPr lang="ru-RU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" name="Овал 21"/>
          <p:cNvSpPr/>
          <p:nvPr/>
        </p:nvSpPr>
        <p:spPr>
          <a:xfrm>
            <a:off x="539552" y="1635646"/>
            <a:ext cx="612948" cy="360040"/>
          </a:xfrm>
          <a:prstGeom prst="ellipse">
            <a:avLst/>
          </a:prstGeom>
          <a:scene3d>
            <a:camera prst="perspectiveRelaxedModerately" fov="0" zoom="92000">
              <a:rot lat="0" lon="0" rev="0"/>
            </a:camera>
            <a:lightRig rig="balanced" dir="t">
              <a:rot lat="0" lon="0" rev="12700000"/>
            </a:lightRig>
          </a:scene3d>
          <a:sp3d z="152400" prstMaterial="plastic">
            <a:bevelT w="25400" h="25400"/>
            <a:bevelB w="25400" h="25400"/>
          </a:sp3d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>
            <a:off x="683568" y="1635646"/>
            <a:ext cx="687236" cy="342038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4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3</a:t>
            </a:r>
            <a:endParaRPr kumimoji="0" lang="ru-RU" sz="14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4" name="Полилиния 23"/>
          <p:cNvSpPr/>
          <p:nvPr/>
        </p:nvSpPr>
        <p:spPr>
          <a:xfrm>
            <a:off x="1187624" y="771550"/>
            <a:ext cx="6940040" cy="270029"/>
          </a:xfrm>
          <a:custGeom>
            <a:avLst/>
            <a:gdLst>
              <a:gd name="connsiteX0" fmla="*/ 0 w 7219987"/>
              <a:gd name="connsiteY0" fmla="*/ 0 h 689874"/>
              <a:gd name="connsiteX1" fmla="*/ 7219987 w 7219987"/>
              <a:gd name="connsiteY1" fmla="*/ 0 h 689874"/>
              <a:gd name="connsiteX2" fmla="*/ 7219987 w 7219987"/>
              <a:gd name="connsiteY2" fmla="*/ 689874 h 689874"/>
              <a:gd name="connsiteX3" fmla="*/ 0 w 7219987"/>
              <a:gd name="connsiteY3" fmla="*/ 689874 h 689874"/>
              <a:gd name="connsiteX4" fmla="*/ 0 w 7219987"/>
              <a:gd name="connsiteY4" fmla="*/ 0 h 689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9987" h="689874">
                <a:moveTo>
                  <a:pt x="0" y="0"/>
                </a:moveTo>
                <a:lnTo>
                  <a:pt x="7219987" y="0"/>
                </a:lnTo>
                <a:lnTo>
                  <a:pt x="7219987" y="689874"/>
                </a:lnTo>
                <a:lnTo>
                  <a:pt x="0" y="68987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spcFirstLastPara="0" vert="horz" wrap="square" lIns="547588" tIns="40640" rIns="40640" bIns="40640" numCol="1" spcCol="1270" anchor="ctr" anchorCtr="0">
            <a:noAutofit/>
            <a:sp3d/>
          </a:bodyPr>
          <a:lstStyle/>
          <a:p>
            <a:pPr lvl="0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«Риски бизнеса: Проверь себя и контрагента»</a:t>
            </a:r>
            <a:endParaRPr lang="ru-RU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Овал 24"/>
          <p:cNvSpPr/>
          <p:nvPr/>
        </p:nvSpPr>
        <p:spPr>
          <a:xfrm>
            <a:off x="323528" y="1131590"/>
            <a:ext cx="720080" cy="432048"/>
          </a:xfrm>
          <a:prstGeom prst="ellipse">
            <a:avLst/>
          </a:prstGeom>
          <a:scene3d>
            <a:camera prst="perspectiveRelaxedModerately" fov="0" zoom="92000">
              <a:rot lat="0" lon="0" rev="0"/>
            </a:camera>
            <a:lightRig rig="balanced" dir="t">
              <a:rot lat="0" lon="0" rev="12700000"/>
            </a:lightRig>
          </a:scene3d>
          <a:sp3d z="152400" prstMaterial="plastic">
            <a:bevelT w="25400" h="25400"/>
            <a:bevelB w="25400" h="25400"/>
          </a:sp3d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 2</a:t>
            </a:r>
            <a:endParaRPr lang="ru-RU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9185394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611564" y="2283720"/>
            <a:ext cx="7632699" cy="576064"/>
          </a:xfrm>
        </p:spPr>
        <p:txBody>
          <a:bodyPr/>
          <a:lstStyle/>
          <a:p>
            <a:pPr algn="ctr"/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Спасибо за внимание!</a:t>
            </a:r>
            <a:endParaRPr lang="ru-RU" sz="4000" dirty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6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22055305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_FNS2012_16-9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9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Present_FNS2012_16-9</Template>
  <TotalTime>3174</TotalTime>
  <Words>303</Words>
  <Application>Microsoft Office PowerPoint</Application>
  <PresentationFormat>Экран (16:9)</PresentationFormat>
  <Paragraphs>42</Paragraphs>
  <Slides>6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6</vt:i4>
      </vt:variant>
    </vt:vector>
  </HeadingPairs>
  <TitlesOfParts>
    <vt:vector size="8" baseType="lpstr">
      <vt:lpstr>Present_FNS2012_16-9</vt:lpstr>
      <vt:lpstr>9_Present_FNS2012_A4</vt:lpstr>
      <vt:lpstr>Доклад начальника отдела УФНС России по Амурской области  Пыриной Елены Олеговны «Основные позиции налогового органа при рассмотрении обращений по вопросам государственной регистрации»</vt:lpstr>
      <vt:lpstr>Слайд 2</vt:lpstr>
      <vt:lpstr>Слайд 3</vt:lpstr>
      <vt:lpstr>Исключение индивидуального предпринимателя из ЕГРИП по решению регистрирующего органа (ст. 22.4 Закона № 129-ФЗ)</vt:lpstr>
      <vt:lpstr>Слайд 5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Телеком</dc:creator>
  <cp:lastModifiedBy>Приезжих Татьяна Владимировна</cp:lastModifiedBy>
  <cp:revision>275</cp:revision>
  <dcterms:created xsi:type="dcterms:W3CDTF">2016-04-01T10:55:54Z</dcterms:created>
  <dcterms:modified xsi:type="dcterms:W3CDTF">2020-09-14T09:55:02Z</dcterms:modified>
</cp:coreProperties>
</file>